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18288000" cy="10287000"/>
  <p:embeddedFontLst>
    <p:embeddedFont>
      <p:font typeface="Roboto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Oswald SemiBold"/>
      <p:regular r:id="rId22"/>
      <p:bold r:id="rId23"/>
    </p:embeddedFont>
    <p:embeddedFont>
      <p:font typeface="Oswald"/>
      <p:regular r:id="rId24"/>
      <p:bold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hi6O/kjpRALebefeTnqlDFq7Cy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OswaldSemiBold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Oswald-regular.fntdata"/><Relationship Id="rId23" Type="http://schemas.openxmlformats.org/officeDocument/2006/relationships/font" Target="fonts/Oswald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Oswald-bold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f59b93a7b_1_5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10f59b93a7b_1_5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f59b93a7b_2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10f59b93a7b_2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f59b93a7b_2_5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10f59b93a7b_2_5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f59b93a7b_2_10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0f59b93a7b_2_10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f271a88267b14b9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f271a88267b14b9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61367" y="4242639"/>
            <a:ext cx="12826632" cy="604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4631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9144000" y="3946011"/>
            <a:ext cx="8496300" cy="114300"/>
          </a:xfrm>
          <a:custGeom>
            <a:rect b="b" l="l" r="r" t="t"/>
            <a:pathLst>
              <a:path extrusionOk="0" h="114300" w="8496300">
                <a:moveTo>
                  <a:pt x="8496299" y="114299"/>
                </a:moveTo>
                <a:lnTo>
                  <a:pt x="0" y="114299"/>
                </a:lnTo>
                <a:lnTo>
                  <a:pt x="0" y="0"/>
                </a:lnTo>
                <a:lnTo>
                  <a:pt x="8496299" y="0"/>
                </a:lnTo>
                <a:lnTo>
                  <a:pt x="8496299" y="1142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" name="Google Shape;16;p9"/>
          <p:cNvSpPr/>
          <p:nvPr/>
        </p:nvSpPr>
        <p:spPr>
          <a:xfrm>
            <a:off x="7749293" y="6291422"/>
            <a:ext cx="2197735" cy="3996054"/>
          </a:xfrm>
          <a:custGeom>
            <a:rect b="b" l="l" r="r" t="t"/>
            <a:pathLst>
              <a:path extrusionOk="0" h="3996054" w="2197734">
                <a:moveTo>
                  <a:pt x="2197110" y="0"/>
                </a:moveTo>
                <a:lnTo>
                  <a:pt x="2197110" y="3995577"/>
                </a:lnTo>
                <a:lnTo>
                  <a:pt x="0" y="3995577"/>
                </a:lnTo>
                <a:lnTo>
                  <a:pt x="0" y="0"/>
                </a:lnTo>
                <a:lnTo>
                  <a:pt x="21971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468" y="4880305"/>
            <a:ext cx="4952999" cy="49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/>
          <p:nvPr>
            <p:ph type="ctrTitle"/>
          </p:nvPr>
        </p:nvSpPr>
        <p:spPr>
          <a:xfrm>
            <a:off x="2544771" y="1552073"/>
            <a:ext cx="13198457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4306740" y="2850033"/>
            <a:ext cx="9674518" cy="1522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5090663" y="3672848"/>
            <a:ext cx="11417300" cy="3671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4306740" y="2850033"/>
            <a:ext cx="9674518" cy="1522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4306740" y="2850033"/>
            <a:ext cx="9674518" cy="1522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306740" y="2850033"/>
            <a:ext cx="9674518" cy="1522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090663" y="3672848"/>
            <a:ext cx="11417300" cy="3671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comunicare.es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nstagram.com/comunicare_marketing/?hl=es" TargetMode="External"/><Relationship Id="rId4" Type="http://schemas.openxmlformats.org/officeDocument/2006/relationships/hyperlink" Target="https://www.instagram.com/comunicare_marketing/?hl=es" TargetMode="External"/><Relationship Id="rId9" Type="http://schemas.openxmlformats.org/officeDocument/2006/relationships/hyperlink" Target="http://www.comunicare.es" TargetMode="External"/><Relationship Id="rId5" Type="http://schemas.openxmlformats.org/officeDocument/2006/relationships/hyperlink" Target="https://www.instagram.com/comunicare_marketing/?hl=es" TargetMode="External"/><Relationship Id="rId6" Type="http://schemas.openxmlformats.org/officeDocument/2006/relationships/hyperlink" Target="https://www.instagram.com/comunicare_marketing/?hl=es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9537320" y="2665021"/>
            <a:ext cx="77475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EL POST DE ORO</a:t>
            </a:r>
            <a:endParaRPr sz="83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9066625" y="1569675"/>
            <a:ext cx="728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COMPETICIÓN DE REDACCIÓN Y </a:t>
            </a:r>
            <a:endParaRPr sz="2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PUBLICACIÓN ONLINE</a:t>
            </a:r>
            <a:endParaRPr sz="2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f59b93a7b_1_51"/>
          <p:cNvSpPr txBox="1"/>
          <p:nvPr/>
        </p:nvSpPr>
        <p:spPr>
          <a:xfrm>
            <a:off x="849600" y="520200"/>
            <a:ext cx="16544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489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¿Quiénes somos?</a:t>
            </a:r>
            <a:endParaRPr b="0" i="0" sz="7200" u="none" cap="none" strike="noStrike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56" name="Google Shape;56;g10f59b93a7b_1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04933" y="7291782"/>
            <a:ext cx="3695698" cy="299522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10f59b93a7b_1_51"/>
          <p:cNvSpPr txBox="1"/>
          <p:nvPr/>
        </p:nvSpPr>
        <p:spPr>
          <a:xfrm>
            <a:off x="10847450" y="1554800"/>
            <a:ext cx="32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g10f59b93a7b_1_51"/>
          <p:cNvSpPr txBox="1"/>
          <p:nvPr/>
        </p:nvSpPr>
        <p:spPr>
          <a:xfrm>
            <a:off x="849725" y="2031200"/>
            <a:ext cx="165447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Somos </a:t>
            </a:r>
            <a:r>
              <a:rPr b="1" i="0" lang="en-US" sz="23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Comunicare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una agencia especializada en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digital 360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publicidad online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, con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oficinas en Madrid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servicios a nivel nacional e internacional.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Con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de 13 años de experiencia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hemos logrado convertirnos en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todo un referente en el sector de la comunicación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Entre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nuestros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servicios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destacan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0" i="1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SEO, SEM, Community Management, Social Ads, Lead acquisition, Compra de medios, Analítica web, Branding, Email Marketing, A/B testing, Inbound Marketing, Conversión</a:t>
            </a:r>
            <a:r>
              <a:rPr i="1" lang="en-US" sz="2300"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b="0" i="1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Estratégico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9" name="Google Shape;59;g10f59b93a7b_1_51"/>
          <p:cNvGrpSpPr/>
          <p:nvPr/>
        </p:nvGrpSpPr>
        <p:grpSpPr>
          <a:xfrm>
            <a:off x="0" y="7291145"/>
            <a:ext cx="18288000" cy="2995855"/>
            <a:chOff x="0" y="7291770"/>
            <a:chExt cx="18288000" cy="2995855"/>
          </a:xfrm>
        </p:grpSpPr>
        <p:sp>
          <p:nvSpPr>
            <p:cNvPr id="60" name="Google Shape;60;g10f59b93a7b_1_51"/>
            <p:cNvSpPr/>
            <p:nvPr/>
          </p:nvSpPr>
          <p:spPr>
            <a:xfrm>
              <a:off x="0" y="8072110"/>
              <a:ext cx="18288000" cy="2215515"/>
            </a:xfrm>
            <a:custGeom>
              <a:rect b="b" l="l" r="r" t="t"/>
              <a:pathLst>
                <a:path extrusionOk="0" h="2215515" w="18288000">
                  <a:moveTo>
                    <a:pt x="18287998" y="2214888"/>
                  </a:moveTo>
                  <a:lnTo>
                    <a:pt x="0" y="221488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214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Google Shape;61;g10f59b93a7b_1_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449359" y="7291770"/>
              <a:ext cx="3695698" cy="29952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" name="Google Shape;62;g10f59b93a7b_1_51"/>
          <p:cNvPicPr preferRelativeResize="0"/>
          <p:nvPr/>
        </p:nvPicPr>
        <p:blipFill rotWithShape="1">
          <a:blip r:embed="rId6">
            <a:alphaModFix/>
          </a:blip>
          <a:srcRect b="15251" l="0" r="0" t="32624"/>
          <a:stretch/>
        </p:blipFill>
        <p:spPr>
          <a:xfrm>
            <a:off x="0" y="5649199"/>
            <a:ext cx="18288000" cy="24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10f59b93a7b_2_3"/>
          <p:cNvPicPr preferRelativeResize="0"/>
          <p:nvPr/>
        </p:nvPicPr>
        <p:blipFill rotWithShape="1">
          <a:blip r:embed="rId3">
            <a:alphaModFix/>
          </a:blip>
          <a:srcRect b="-216" l="1917" r="29339" t="1916"/>
          <a:stretch/>
        </p:blipFill>
        <p:spPr>
          <a:xfrm>
            <a:off x="9144000" y="0"/>
            <a:ext cx="9143997" cy="808264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10f59b93a7b_2_3"/>
          <p:cNvSpPr txBox="1"/>
          <p:nvPr/>
        </p:nvSpPr>
        <p:spPr>
          <a:xfrm>
            <a:off x="489850" y="672600"/>
            <a:ext cx="820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4897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¿</a:t>
            </a:r>
            <a:r>
              <a:rPr lang="en-US" sz="72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Cómo trabajamos</a:t>
            </a:r>
            <a:r>
              <a:rPr b="0" i="0" lang="en-US" sz="7200" u="none" cap="none" strike="noStrike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?</a:t>
            </a:r>
            <a:endParaRPr b="0" i="0" sz="7200" u="none" cap="none" strike="noStrike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69" name="Google Shape;69;g10f59b93a7b_2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04933" y="7291782"/>
            <a:ext cx="3695698" cy="299522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0f59b93a7b_2_3"/>
          <p:cNvSpPr txBox="1"/>
          <p:nvPr/>
        </p:nvSpPr>
        <p:spPr>
          <a:xfrm>
            <a:off x="10847450" y="1554800"/>
            <a:ext cx="32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g10f59b93a7b_2_3"/>
          <p:cNvSpPr txBox="1"/>
          <p:nvPr/>
        </p:nvSpPr>
        <p:spPr>
          <a:xfrm>
            <a:off x="850400" y="2185425"/>
            <a:ext cx="7424700" cy="5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nuestras acciones,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llevamos a cabo un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análisis previo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sector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del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cliente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y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competencia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. De esta forma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planteamos estrategias </a:t>
            </a:r>
            <a:r>
              <a:rPr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factibles,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con las que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alcanzar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objetivos a corto, medio y largo plazo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encargamos tanto de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elaborar los planes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como de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dar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seguimiento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cumplir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objetivos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 esto lo conseguimos g</a:t>
            </a: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racias a nuestro equipo conformado por analistas y estrategas en marketing, capaces de optimizar e implementar las estrategias. </a:t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2" name="Google Shape;72;g10f59b93a7b_2_3"/>
          <p:cNvGrpSpPr/>
          <p:nvPr/>
        </p:nvGrpSpPr>
        <p:grpSpPr>
          <a:xfrm>
            <a:off x="0" y="7291145"/>
            <a:ext cx="18288000" cy="2995855"/>
            <a:chOff x="0" y="7291770"/>
            <a:chExt cx="18288000" cy="2995855"/>
          </a:xfrm>
        </p:grpSpPr>
        <p:sp>
          <p:nvSpPr>
            <p:cNvPr id="73" name="Google Shape;73;g10f59b93a7b_2_3"/>
            <p:cNvSpPr/>
            <p:nvPr/>
          </p:nvSpPr>
          <p:spPr>
            <a:xfrm>
              <a:off x="0" y="8072110"/>
              <a:ext cx="18288000" cy="2215515"/>
            </a:xfrm>
            <a:custGeom>
              <a:rect b="b" l="l" r="r" t="t"/>
              <a:pathLst>
                <a:path extrusionOk="0" h="2215515" w="18288000">
                  <a:moveTo>
                    <a:pt x="18287998" y="2214888"/>
                  </a:moveTo>
                  <a:lnTo>
                    <a:pt x="0" y="221488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214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74;g10f59b93a7b_2_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449359" y="7291770"/>
              <a:ext cx="3695698" cy="29952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 amt="23000"/>
          </a:blip>
          <a:srcRect b="13755" l="0" r="0" t="0"/>
          <a:stretch/>
        </p:blipFill>
        <p:spPr>
          <a:xfrm>
            <a:off x="0" y="0"/>
            <a:ext cx="18288000" cy="10094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2"/>
          <p:cNvGrpSpPr/>
          <p:nvPr/>
        </p:nvGrpSpPr>
        <p:grpSpPr>
          <a:xfrm>
            <a:off x="0" y="7291145"/>
            <a:ext cx="18288000" cy="2995855"/>
            <a:chOff x="0" y="7291770"/>
            <a:chExt cx="18288000" cy="2995855"/>
          </a:xfrm>
        </p:grpSpPr>
        <p:sp>
          <p:nvSpPr>
            <p:cNvPr id="81" name="Google Shape;81;p2"/>
            <p:cNvSpPr/>
            <p:nvPr/>
          </p:nvSpPr>
          <p:spPr>
            <a:xfrm>
              <a:off x="0" y="8072110"/>
              <a:ext cx="18288000" cy="2215515"/>
            </a:xfrm>
            <a:custGeom>
              <a:rect b="b" l="l" r="r" t="t"/>
              <a:pathLst>
                <a:path extrusionOk="0" h="2215515" w="18288000">
                  <a:moveTo>
                    <a:pt x="18287998" y="2214888"/>
                  </a:moveTo>
                  <a:lnTo>
                    <a:pt x="0" y="221488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214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2" name="Google Shape;8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49359" y="7291770"/>
              <a:ext cx="3695699" cy="2995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2"/>
          <p:cNvSpPr txBox="1"/>
          <p:nvPr/>
        </p:nvSpPr>
        <p:spPr>
          <a:xfrm>
            <a:off x="3118800" y="2530440"/>
            <a:ext cx="12050400" cy="3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‘El Post de Oro’ es un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concurso creado para estudiantes universitarios de Periodismo, Comunicación, Publicidad y Marketing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que consistirá en la redacción de uno o varios artículos de marketing, comunicación o publicidad, utilizando la metodología SEO.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El objetivo es lograr que el contenido genere interés, posicionamiento y visitas desde Google.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Los posts más visitados recibirán suculentos premios.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328900" y="666100"/>
            <a:ext cx="13630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4897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‘El Post de Oro: ¿En qué consiste?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0f59b93a7b_2_55"/>
          <p:cNvPicPr preferRelativeResize="0"/>
          <p:nvPr/>
        </p:nvPicPr>
        <p:blipFill rotWithShape="1">
          <a:blip r:embed="rId3">
            <a:alphaModFix/>
          </a:blip>
          <a:srcRect b="-240" l="3312" r="16080" t="0"/>
          <a:stretch/>
        </p:blipFill>
        <p:spPr>
          <a:xfrm>
            <a:off x="0" y="0"/>
            <a:ext cx="9144003" cy="813816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0f59b93a7b_2_55"/>
          <p:cNvSpPr txBox="1"/>
          <p:nvPr>
            <p:ph type="title"/>
          </p:nvPr>
        </p:nvSpPr>
        <p:spPr>
          <a:xfrm>
            <a:off x="10299400" y="528300"/>
            <a:ext cx="6824700" cy="245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100325">
            <a:spAutoFit/>
          </a:bodyPr>
          <a:lstStyle/>
          <a:p>
            <a:pPr indent="0" lvl="0" marL="12700" marR="5080" rtl="0" algn="ctr">
              <a:lnSpc>
                <a:spcPct val="1123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720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¿Cómo nos organizamos?</a:t>
            </a:r>
            <a:endParaRPr b="1" sz="7200">
              <a:solidFill>
                <a:schemeClr val="dk1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g10f59b93a7b_2_55"/>
          <p:cNvSpPr txBox="1"/>
          <p:nvPr/>
        </p:nvSpPr>
        <p:spPr>
          <a:xfrm>
            <a:off x="10299400" y="3263775"/>
            <a:ext cx="68247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Nosotros facilitaremos a los alumnos una lista de palabras clave que pueden ayudar a los participantes a localizar las keywords que tienen más éxito en los principales buscadores, aunque tendrán total libertad a la hora de elegir el tema de redacción siempre y cuando sea un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tema relacionado con el marketing, comunicación y publicidad.</a:t>
            </a:r>
            <a:endParaRPr b="1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2" name="Google Shape;92;g10f59b93a7b_2_55"/>
          <p:cNvGrpSpPr/>
          <p:nvPr/>
        </p:nvGrpSpPr>
        <p:grpSpPr>
          <a:xfrm>
            <a:off x="0" y="7291145"/>
            <a:ext cx="18288000" cy="2995855"/>
            <a:chOff x="0" y="7291770"/>
            <a:chExt cx="18288000" cy="2995855"/>
          </a:xfrm>
        </p:grpSpPr>
        <p:sp>
          <p:nvSpPr>
            <p:cNvPr id="93" name="Google Shape;93;g10f59b93a7b_2_55"/>
            <p:cNvSpPr/>
            <p:nvPr/>
          </p:nvSpPr>
          <p:spPr>
            <a:xfrm>
              <a:off x="0" y="8072110"/>
              <a:ext cx="18288000" cy="2215515"/>
            </a:xfrm>
            <a:custGeom>
              <a:rect b="b" l="l" r="r" t="t"/>
              <a:pathLst>
                <a:path extrusionOk="0" h="2215515" w="18288000">
                  <a:moveTo>
                    <a:pt x="18287998" y="2214888"/>
                  </a:moveTo>
                  <a:lnTo>
                    <a:pt x="0" y="221488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214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g10f59b93a7b_2_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49359" y="7291770"/>
              <a:ext cx="3695698" cy="29952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10f59b93a7b_2_104"/>
          <p:cNvPicPr preferRelativeResize="0"/>
          <p:nvPr/>
        </p:nvPicPr>
        <p:blipFill rotWithShape="1">
          <a:blip r:embed="rId3">
            <a:alphaModFix/>
          </a:blip>
          <a:srcRect b="-755" l="26729" r="-957" t="0"/>
          <a:stretch/>
        </p:blipFill>
        <p:spPr>
          <a:xfrm>
            <a:off x="9261725" y="0"/>
            <a:ext cx="9144003" cy="8229599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00" name="Google Shape;100;g10f59b93a7b_2_104"/>
          <p:cNvSpPr txBox="1"/>
          <p:nvPr>
            <p:ph type="title"/>
          </p:nvPr>
        </p:nvSpPr>
        <p:spPr>
          <a:xfrm>
            <a:off x="661250" y="520150"/>
            <a:ext cx="7847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ctr">
              <a:lnSpc>
                <a:spcPct val="1123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900">
                <a:solidFill>
                  <a:schemeClr val="dk1"/>
                </a:solidFill>
                <a:highlight>
                  <a:srgbClr val="FFFFFF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¿A quién beneficia?</a:t>
            </a:r>
            <a:endParaRPr sz="59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01" name="Google Shape;101;g10f59b93a7b_2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8834" y="7291545"/>
            <a:ext cx="3695698" cy="29952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g10f59b93a7b_2_104"/>
          <p:cNvGrpSpPr/>
          <p:nvPr/>
        </p:nvGrpSpPr>
        <p:grpSpPr>
          <a:xfrm>
            <a:off x="0" y="7291145"/>
            <a:ext cx="18288000" cy="2995855"/>
            <a:chOff x="0" y="7291770"/>
            <a:chExt cx="18288000" cy="2995855"/>
          </a:xfrm>
        </p:grpSpPr>
        <p:sp>
          <p:nvSpPr>
            <p:cNvPr id="103" name="Google Shape;103;g10f59b93a7b_2_104"/>
            <p:cNvSpPr/>
            <p:nvPr/>
          </p:nvSpPr>
          <p:spPr>
            <a:xfrm>
              <a:off x="0" y="8072110"/>
              <a:ext cx="18288000" cy="2215515"/>
            </a:xfrm>
            <a:custGeom>
              <a:rect b="b" l="l" r="r" t="t"/>
              <a:pathLst>
                <a:path extrusionOk="0" h="2215515" w="18288000">
                  <a:moveTo>
                    <a:pt x="18287998" y="2214888"/>
                  </a:moveTo>
                  <a:lnTo>
                    <a:pt x="0" y="221488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214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" name="Google Shape;104;g10f59b93a7b_2_1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49359" y="7291770"/>
              <a:ext cx="3695698" cy="2995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g10f59b93a7b_2_104"/>
          <p:cNvSpPr txBox="1"/>
          <p:nvPr/>
        </p:nvSpPr>
        <p:spPr>
          <a:xfrm>
            <a:off x="922250" y="1751700"/>
            <a:ext cx="7325700" cy="6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Universidad</a:t>
            </a:r>
            <a:endParaRPr b="1" i="0" sz="2300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-"/>
            </a:pP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romueve el partnership con otras universidades</a:t>
            </a: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Helvetica Neue"/>
              <a:buChar char="-"/>
            </a:pP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Proyecta la potencia que España constituye en el sector de la comunicación a nivel nacional.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Char char="-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Sin costes adicionales para la institución formativa.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Alumnos</a:t>
            </a:r>
            <a:endParaRPr b="1" i="0" sz="2300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Helvetica Neue"/>
              <a:buChar char="-"/>
            </a:pP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Participar en un challenge nacional.</a:t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Helvetica Neue"/>
              <a:buChar char="-"/>
            </a:pP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Poner en práctica las skills adquiridas en el ámbito académico.</a:t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Helvetica Neue"/>
              <a:buChar char="-"/>
            </a:pP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Optar a numerosos premios.</a:t>
            </a:r>
            <a:endParaRPr b="0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Nosotros</a:t>
            </a:r>
            <a:endParaRPr b="1" i="0" sz="2300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-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 en acción a los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futuros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talentos del sector y establecer algún tipo de relación profesional. </a:t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f271a88267b14b9_3"/>
          <p:cNvPicPr preferRelativeResize="0"/>
          <p:nvPr/>
        </p:nvPicPr>
        <p:blipFill rotWithShape="1">
          <a:blip r:embed="rId3">
            <a:alphaModFix/>
          </a:blip>
          <a:srcRect b="-1265" l="0" r="0" t="0"/>
          <a:stretch/>
        </p:blipFill>
        <p:spPr>
          <a:xfrm>
            <a:off x="0" y="-139950"/>
            <a:ext cx="18288000" cy="104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f271a88267b14b9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8833" y="7291557"/>
            <a:ext cx="3695698" cy="299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f271a88267b14b9_3"/>
          <p:cNvSpPr/>
          <p:nvPr/>
        </p:nvSpPr>
        <p:spPr>
          <a:xfrm>
            <a:off x="0" y="8071260"/>
            <a:ext cx="18288000" cy="2215515"/>
          </a:xfrm>
          <a:custGeom>
            <a:rect b="b" l="l" r="r" t="t"/>
            <a:pathLst>
              <a:path extrusionOk="0" h="2215515" w="18288000">
                <a:moveTo>
                  <a:pt x="18287998" y="2214888"/>
                </a:moveTo>
                <a:lnTo>
                  <a:pt x="0" y="221488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148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3f271a88267b14b9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48834" y="7291545"/>
            <a:ext cx="3695698" cy="299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f271a88267b14b9_3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643438" y="-139950"/>
            <a:ext cx="9001124" cy="82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f271a88267b14b9_3"/>
          <p:cNvSpPr txBox="1"/>
          <p:nvPr/>
        </p:nvSpPr>
        <p:spPr>
          <a:xfrm>
            <a:off x="5259450" y="1875075"/>
            <a:ext cx="77691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300" u="sng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Post de Oro</a:t>
            </a:r>
            <a:r>
              <a:rPr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ofrece la opción de ganar 5 premios, enumerados según su posición en el ranking final.</a:t>
            </a:r>
            <a:endParaRPr sz="2300">
              <a:solidFill>
                <a:srgbClr val="2021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Helvetica Neue"/>
              <a:buAutoNum type="arabicPeriod"/>
            </a:pPr>
            <a:r>
              <a:rPr b="1"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Puesto redactor</a:t>
            </a:r>
            <a:r>
              <a:rPr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contenidos del blog de la empresa, con un sueldo de 1.250 € al mes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Helvetica Neue"/>
              <a:buAutoNum type="arabicPeriod"/>
            </a:pPr>
            <a:r>
              <a:rPr b="1"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Iphone 13</a:t>
            </a:r>
            <a:endParaRPr sz="2300">
              <a:solidFill>
                <a:srgbClr val="2021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Helvetica Neue"/>
              <a:buAutoNum type="arabicPeriod"/>
            </a:pPr>
            <a:r>
              <a:rPr b="1"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Lingote de oro</a:t>
            </a:r>
            <a:r>
              <a:rPr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valor de 1.000 €</a:t>
            </a:r>
            <a:endParaRPr sz="2300">
              <a:solidFill>
                <a:srgbClr val="2021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Helvetica Neue"/>
              <a:buAutoNum type="arabicPeriod"/>
            </a:pPr>
            <a:r>
              <a:rPr b="1"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Lingote de oro</a:t>
            </a:r>
            <a:r>
              <a:rPr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valor de 750 €</a:t>
            </a:r>
            <a:endParaRPr sz="2300">
              <a:solidFill>
                <a:srgbClr val="2021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Helvetica Neue"/>
              <a:buAutoNum type="arabicPeriod"/>
            </a:pPr>
            <a:r>
              <a:rPr b="1"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Lingote de oro</a:t>
            </a:r>
            <a:r>
              <a:rPr lang="en-US" sz="2300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valor de 500 €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g3f271a88267b14b9_3"/>
          <p:cNvSpPr txBox="1"/>
          <p:nvPr/>
        </p:nvSpPr>
        <p:spPr>
          <a:xfrm>
            <a:off x="5478150" y="6490575"/>
            <a:ext cx="733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¡Cuantos más artículos, </a:t>
            </a:r>
            <a:endParaRPr b="0" i="0" sz="3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posibilidades de ganar!</a:t>
            </a:r>
            <a:endParaRPr b="0" i="0" sz="3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3f271a88267b14b9_3"/>
          <p:cNvSpPr txBox="1"/>
          <p:nvPr/>
        </p:nvSpPr>
        <p:spPr>
          <a:xfrm>
            <a:off x="5478150" y="386125"/>
            <a:ext cx="7331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Premios</a:t>
            </a:r>
            <a:endParaRPr b="1" i="0" sz="7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/>
          <p:nvPr/>
        </p:nvSpPr>
        <p:spPr>
          <a:xfrm>
            <a:off x="9155725" y="0"/>
            <a:ext cx="9144000" cy="8844105"/>
          </a:xfrm>
          <a:custGeom>
            <a:rect b="b" l="l" r="r" t="t"/>
            <a:pathLst>
              <a:path extrusionOk="0" h="7400925" w="18288000">
                <a:moveTo>
                  <a:pt x="0" y="0"/>
                </a:moveTo>
                <a:lnTo>
                  <a:pt x="18287999" y="0"/>
                </a:lnTo>
                <a:lnTo>
                  <a:pt x="18287999" y="7400924"/>
                </a:lnTo>
                <a:lnTo>
                  <a:pt x="0" y="74009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" name="Google Shape;123;p6"/>
          <p:cNvSpPr txBox="1"/>
          <p:nvPr>
            <p:ph type="title"/>
          </p:nvPr>
        </p:nvSpPr>
        <p:spPr>
          <a:xfrm>
            <a:off x="0" y="537475"/>
            <a:ext cx="91323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675">
            <a:spAutoFit/>
          </a:bodyPr>
          <a:lstStyle/>
          <a:p>
            <a:pPr indent="0" lvl="0" marL="12700" marR="5080" rtl="0" algn="ctr">
              <a:lnSpc>
                <a:spcPct val="111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Publicación de resultados semanales</a:t>
            </a:r>
            <a:endParaRPr sz="72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2193158" y="3545734"/>
            <a:ext cx="4746000" cy="15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4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0">
                <a:latin typeface="Helvetica Neue"/>
                <a:ea typeface="Helvetica Neue"/>
                <a:cs typeface="Helvetica Neue"/>
                <a:sym typeface="Helvetica Neue"/>
              </a:rPr>
              <a:t>Instagram Comunicare</a:t>
            </a:r>
            <a:endParaRPr sz="35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5405" marR="0" rtl="0" algn="ctr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28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comunicare</a:t>
            </a:r>
            <a:r>
              <a:rPr lang="en-US" sz="255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_</a:t>
            </a:r>
            <a:r>
              <a:rPr lang="en-US" sz="28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marketing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1087" y="5777463"/>
            <a:ext cx="1930125" cy="19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0" y="8071260"/>
            <a:ext cx="18288000" cy="2215515"/>
          </a:xfrm>
          <a:custGeom>
            <a:rect b="b" l="l" r="r" t="t"/>
            <a:pathLst>
              <a:path extrusionOk="0" h="2215515" w="18288000">
                <a:moveTo>
                  <a:pt x="18287998" y="2214888"/>
                </a:moveTo>
                <a:lnTo>
                  <a:pt x="0" y="221488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148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86034" y="7291545"/>
            <a:ext cx="3695698" cy="299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>
            <p:ph type="title"/>
          </p:nvPr>
        </p:nvSpPr>
        <p:spPr>
          <a:xfrm>
            <a:off x="9132300" y="1200775"/>
            <a:ext cx="89889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latin typeface="Oswald SemiBold"/>
                <a:ea typeface="Oswald SemiBold"/>
                <a:cs typeface="Oswald SemiBold"/>
                <a:sym typeface="Oswald SemiBold"/>
              </a:rPr>
              <a:t>¡PRÓXIMAMENTE!</a:t>
            </a:r>
            <a:endParaRPr sz="72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9167425" y="4021975"/>
            <a:ext cx="913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00">
            <a:spAutoFit/>
          </a:bodyPr>
          <a:lstStyle/>
          <a:p>
            <a:pPr indent="-751205" lvl="0" marL="763270" marR="5080" rtl="0" algn="ctr">
              <a:lnSpc>
                <a:spcPct val="11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Descubre toda la información en nuestra web</a:t>
            </a:r>
            <a:endParaRPr sz="3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9167425" y="5266325"/>
            <a:ext cx="9132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1" lang="en-US" sz="355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www.comunicare.es</a:t>
            </a:r>
            <a:r>
              <a:rPr b="1" lang="en-US" sz="355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b="1" i="0" sz="355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6"/>
          <p:cNvSpPr/>
          <p:nvPr/>
        </p:nvSpPr>
        <p:spPr>
          <a:xfrm rot="-6648780">
            <a:off x="15752509" y="6275784"/>
            <a:ext cx="1088318" cy="565525"/>
          </a:xfrm>
          <a:prstGeom prst="rightArrow">
            <a:avLst>
              <a:gd fmla="val 50000" name="adj1"/>
              <a:gd fmla="val 112489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2022-01-21T08:16:10Z</dcterms:created>
  <dc:creator>raul yanez alonso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2020-12-22T00:00:00Z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2022-01-21T00:00:00Z</vt:filetime>
  </property>
</Properties>
</file>